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sldIdLst>
    <p:sldId id="315" r:id="rId3"/>
    <p:sldId id="273" r:id="rId4"/>
    <p:sldId id="287" r:id="rId5"/>
    <p:sldId id="316" r:id="rId6"/>
    <p:sldId id="317" r:id="rId7"/>
    <p:sldId id="318" r:id="rId8"/>
    <p:sldId id="319" r:id="rId9"/>
    <p:sldId id="300" r:id="rId10"/>
    <p:sldId id="314" r:id="rId11"/>
    <p:sldId id="288" r:id="rId12"/>
    <p:sldId id="291" r:id="rId13"/>
    <p:sldId id="289" r:id="rId14"/>
    <p:sldId id="292" r:id="rId15"/>
    <p:sldId id="290" r:id="rId16"/>
    <p:sldId id="293" r:id="rId17"/>
    <p:sldId id="294" r:id="rId18"/>
    <p:sldId id="296" r:id="rId19"/>
    <p:sldId id="310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98B13"/>
    <a:srgbClr val="C43800"/>
    <a:srgbClr val="94D9FF"/>
    <a:srgbClr val="08F6D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98" autoAdjust="0"/>
    <p:restoredTop sz="73956" autoAdjust="0"/>
  </p:normalViewPr>
  <p:slideViewPr>
    <p:cSldViewPr>
      <p:cViewPr>
        <p:scale>
          <a:sx n="70" d="100"/>
          <a:sy n="70" d="100"/>
        </p:scale>
        <p:origin x="-165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1EE1B27-CE05-4388-B024-9EC587AFF632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7C8E-1BB7-4B43-B9AC-0ADF3923B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489A-C55C-4016-87FC-389C3A37F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10984-FF77-4FE7-BB83-B8D4C8E13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BD06-F287-40D9-9EEE-788369AAB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4FDEA-BE67-4873-A0F3-EBB27F997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0CA0-5830-4309-B173-7ACC15D59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05CA-6935-4A2E-8B46-6BF6F8C41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1453-5648-419E-9B3B-D55B5F48D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F937E-B5C5-407B-BF29-9726808F7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26A2-0DC6-4167-B3CE-7EC268DE7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32B5-C185-439C-9369-81CD76F43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613C-59C4-4DA1-B5D2-13034EA58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Lucida Grand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C18E-993F-41CA-832A-56F6E688B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548DE-1B7C-4D91-9FA6-BEBD99FFB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024AD-0F65-40B0-9F10-F67A12459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C946-1C96-47C3-ACC7-763717C24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8810-26B0-4CED-A33F-773D889E3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CA23-73AC-4600-A5C2-A263EB6CB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D332-C70E-44EE-B9CC-73A1F5B75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03B9-31C9-47BB-87AF-C22244FB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0EC3-971A-4B2C-94F4-FAF6C8698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Lucida Grand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7922-9DB7-420F-8AFD-0DC688650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851"/>
            </a:gs>
            <a:gs pos="100000">
              <a:srgbClr val="00458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CF224BFC-767C-4B9B-9ABD-FEEFDD7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851"/>
            </a:gs>
            <a:gs pos="100000">
              <a:srgbClr val="00458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4B0D4D5A-104F-443F-A825-3DD13072C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rp.mail.ru/adv/target_calc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l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&#1055;&#1086;&#1095;&#1090;&#1072;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1042988" y="2060575"/>
            <a:ext cx="7489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Региональные возможности </a:t>
            </a:r>
            <a:r>
              <a:rPr lang="en-US" sz="2800" b="1" dirty="0" smtClean="0">
                <a:solidFill>
                  <a:schemeClr val="bg1"/>
                </a:solidFill>
              </a:rPr>
              <a:t>           Mail.ru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Расчёт </a:t>
            </a:r>
            <a:r>
              <a:rPr lang="ru-RU" sz="2800" b="1" dirty="0" smtClean="0">
                <a:solidFill>
                  <a:schemeClr val="bg1"/>
                </a:solidFill>
              </a:rPr>
              <a:t>рекламной </a:t>
            </a:r>
            <a:r>
              <a:rPr lang="ru-RU" sz="2800" b="1" dirty="0" smtClean="0">
                <a:solidFill>
                  <a:schemeClr val="bg1"/>
                </a:solidFill>
              </a:rPr>
              <a:t>кампании       на </a:t>
            </a:r>
            <a:r>
              <a:rPr lang="ru-RU" sz="2800" b="1" dirty="0" smtClean="0">
                <a:solidFill>
                  <a:schemeClr val="bg1"/>
                </a:solidFill>
              </a:rPr>
              <a:t>практике.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Имиджевая реклама, 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брендинг.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857250" y="1785938"/>
            <a:ext cx="750093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Большой охват </a:t>
            </a:r>
            <a:r>
              <a:rPr lang="ru-RU" sz="1800" dirty="0">
                <a:solidFill>
                  <a:schemeClr val="bg1"/>
                </a:solidFill>
              </a:rPr>
              <a:t>- нам нужно охватить всех, кто вообще когда-либо может приобрести предлагаемый </a:t>
            </a:r>
            <a:r>
              <a:rPr lang="ru-RU" sz="1800" dirty="0" smtClean="0">
                <a:solidFill>
                  <a:schemeClr val="bg1"/>
                </a:solidFill>
              </a:rPr>
              <a:t>продукт.</a:t>
            </a:r>
            <a:endParaRPr lang="ru-RU" sz="1800" dirty="0">
              <a:solidFill>
                <a:schemeClr val="bg1"/>
              </a:solidFill>
            </a:endParaRPr>
          </a:p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Большая частота </a:t>
            </a:r>
            <a:r>
              <a:rPr lang="ru-RU" sz="1800" dirty="0">
                <a:solidFill>
                  <a:schemeClr val="bg1"/>
                </a:solidFill>
              </a:rPr>
              <a:t>– чтобы убедить людей купить что-то новое, надо рассказать об этом много-много </a:t>
            </a:r>
            <a:r>
              <a:rPr lang="ru-RU" sz="1800" dirty="0" smtClean="0">
                <a:solidFill>
                  <a:schemeClr val="bg1"/>
                </a:solidFill>
              </a:rPr>
              <a:t>раз.</a:t>
            </a:r>
            <a:endParaRPr lang="ru-RU" sz="1800" dirty="0">
              <a:solidFill>
                <a:schemeClr val="bg1"/>
              </a:solidFill>
            </a:endParaRPr>
          </a:p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Яркие, цепляющие взгляд образы</a:t>
            </a:r>
            <a:r>
              <a:rPr lang="ru-RU" sz="1800" dirty="0">
                <a:solidFill>
                  <a:schemeClr val="bg1"/>
                </a:solidFill>
              </a:rPr>
              <a:t>, удерживающие «неищущее» внимание целевой аудитории. </a:t>
            </a:r>
          </a:p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Инструменты рекламы – медийная реклама, </a:t>
            </a:r>
            <a:r>
              <a:rPr lang="en-US" sz="1800" dirty="0">
                <a:solidFill>
                  <a:schemeClr val="bg1"/>
                </a:solidFill>
              </a:rPr>
              <a:t>PR</a:t>
            </a:r>
            <a:r>
              <a:rPr lang="ru-RU" sz="1800" dirty="0">
                <a:solidFill>
                  <a:schemeClr val="bg1"/>
                </a:solidFill>
              </a:rPr>
              <a:t>, брендирование проектов, реклама в играх, вирусная реклама – все то, что обеспечивает большой охват и большое </a:t>
            </a:r>
            <a:r>
              <a:rPr lang="ru-RU" sz="1800" b="1" dirty="0">
                <a:solidFill>
                  <a:schemeClr val="bg1"/>
                </a:solidFill>
              </a:rPr>
              <a:t>вовлечение «холодной» аудитории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</a:p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Критерии эффективности рекламы – </a:t>
            </a:r>
            <a:r>
              <a:rPr lang="ru-RU" sz="1800" b="1" dirty="0">
                <a:solidFill>
                  <a:schemeClr val="bg1"/>
                </a:solidFill>
              </a:rPr>
              <a:t>запоминание </a:t>
            </a:r>
            <a:r>
              <a:rPr lang="ru-RU" sz="1800" dirty="0">
                <a:solidFill>
                  <a:schemeClr val="bg1"/>
                </a:solidFill>
              </a:rPr>
              <a:t>рекламируемой идеи, марки или бренда, а также </a:t>
            </a:r>
            <a:r>
              <a:rPr lang="ru-RU" sz="1800" b="1" dirty="0">
                <a:solidFill>
                  <a:schemeClr val="bg1"/>
                </a:solidFill>
              </a:rPr>
              <a:t>вовлечение </a:t>
            </a:r>
            <a:r>
              <a:rPr lang="ru-RU" sz="1800" dirty="0">
                <a:solidFill>
                  <a:schemeClr val="bg1"/>
                </a:solidFill>
              </a:rPr>
              <a:t>– принятие предлагаемых </a:t>
            </a:r>
            <a:r>
              <a:rPr lang="ru-RU" sz="1800" dirty="0" smtClean="0">
                <a:solidFill>
                  <a:schemeClr val="bg1"/>
                </a:solidFill>
              </a:rPr>
              <a:t>ценностей.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Пример </a:t>
            </a:r>
            <a:r>
              <a:rPr lang="ru-RU" sz="2400" b="1" dirty="0" err="1" smtClean="0">
                <a:solidFill>
                  <a:schemeClr val="bg1"/>
                </a:solidFill>
                <a:cs typeface="Arial" charset="0"/>
              </a:rPr>
              <a:t>имиджевой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рекламы.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389996" cy="479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Товарная (продуктовая) реклама.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662832"/>
            <a:ext cx="7500938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Большой охват </a:t>
            </a:r>
            <a:r>
              <a:rPr lang="ru-RU" sz="1800" dirty="0">
                <a:solidFill>
                  <a:schemeClr val="bg1"/>
                </a:solidFill>
              </a:rPr>
              <a:t>– нам нужно охватить всех, кто в ближайшее время может приобрести предлагаемый продукт вне зависимости от текущих интересов этих </a:t>
            </a:r>
            <a:r>
              <a:rPr lang="ru-RU" sz="1800" dirty="0" smtClean="0">
                <a:solidFill>
                  <a:schemeClr val="bg1"/>
                </a:solidFill>
              </a:rPr>
              <a:t>людей.</a:t>
            </a:r>
            <a:endParaRPr lang="ru-RU" sz="1800" dirty="0">
              <a:solidFill>
                <a:schemeClr val="bg1"/>
              </a:solidFill>
            </a:endParaRPr>
          </a:p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Большая частота </a:t>
            </a:r>
            <a:r>
              <a:rPr lang="ru-RU" sz="1800" dirty="0">
                <a:solidFill>
                  <a:schemeClr val="bg1"/>
                </a:solidFill>
              </a:rPr>
              <a:t>– чтобы убедить людей купить что-то новое, надо рассказать об этом много-много раз, мы не продвигаем идею, но даже новый продукт требует многочисленных </a:t>
            </a:r>
            <a:r>
              <a:rPr lang="ru-RU" sz="1800" dirty="0" smtClean="0">
                <a:solidFill>
                  <a:schemeClr val="bg1"/>
                </a:solidFill>
              </a:rPr>
              <a:t>повторов.</a:t>
            </a:r>
            <a:endParaRPr lang="ru-RU" sz="1800" dirty="0">
              <a:solidFill>
                <a:schemeClr val="bg1"/>
              </a:solidFill>
            </a:endParaRPr>
          </a:p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Яркие, цепляющие взгляд образы</a:t>
            </a:r>
            <a:r>
              <a:rPr lang="ru-RU" sz="1800" dirty="0">
                <a:solidFill>
                  <a:schemeClr val="bg1"/>
                </a:solidFill>
              </a:rPr>
              <a:t>, концентрация рекламы на преимуществах и ценностях предлагаемых </a:t>
            </a:r>
            <a:r>
              <a:rPr lang="ru-RU" sz="1800" dirty="0" smtClean="0">
                <a:solidFill>
                  <a:schemeClr val="bg1"/>
                </a:solidFill>
              </a:rPr>
              <a:t>продуктов. </a:t>
            </a:r>
            <a:endParaRPr lang="ru-RU" sz="1800" dirty="0">
              <a:solidFill>
                <a:schemeClr val="bg1"/>
              </a:solidFill>
            </a:endParaRPr>
          </a:p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Инструменты рекламы – медийная реклама, </a:t>
            </a:r>
            <a:r>
              <a:rPr lang="en-US" sz="1800" dirty="0">
                <a:solidFill>
                  <a:schemeClr val="bg1"/>
                </a:solidFill>
              </a:rPr>
              <a:t>PR</a:t>
            </a:r>
            <a:r>
              <a:rPr lang="ru-RU" sz="1800" dirty="0">
                <a:solidFill>
                  <a:schemeClr val="bg1"/>
                </a:solidFill>
              </a:rPr>
              <a:t>, брендирование проектов, реклама в играх, вирусная реклама, реклама в социальных сетях – </a:t>
            </a:r>
            <a:r>
              <a:rPr lang="ru-RU" sz="1800" b="1" dirty="0">
                <a:solidFill>
                  <a:schemeClr val="bg1"/>
                </a:solidFill>
              </a:rPr>
              <a:t>наша аудитория по прежнему «холодная</a:t>
            </a:r>
            <a:r>
              <a:rPr lang="ru-RU" sz="1800" b="1" dirty="0" smtClean="0">
                <a:solidFill>
                  <a:schemeClr val="bg1"/>
                </a:solidFill>
              </a:rPr>
              <a:t>».</a:t>
            </a:r>
            <a:endParaRPr lang="ru-RU" sz="1800" dirty="0">
              <a:solidFill>
                <a:schemeClr val="bg1"/>
              </a:solidFill>
            </a:endParaRPr>
          </a:p>
          <a:p>
            <a:pPr marL="274638" indent="-274638" algn="just">
              <a:spcBef>
                <a:spcPts val="1200"/>
              </a:spcBef>
              <a:buFont typeface="Arial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Критерии эффективности рекламы – </a:t>
            </a:r>
            <a:r>
              <a:rPr lang="ru-RU" sz="1800" b="1" dirty="0">
                <a:solidFill>
                  <a:schemeClr val="bg1"/>
                </a:solidFill>
              </a:rPr>
              <a:t>запоминание </a:t>
            </a:r>
            <a:r>
              <a:rPr lang="ru-RU" sz="1800" dirty="0">
                <a:solidFill>
                  <a:schemeClr val="bg1"/>
                </a:solidFill>
              </a:rPr>
              <a:t>рекламируемых продуктов и их качеств, </a:t>
            </a:r>
            <a:r>
              <a:rPr lang="ru-RU" sz="1800" b="1" dirty="0">
                <a:solidFill>
                  <a:schemeClr val="bg1"/>
                </a:solidFill>
              </a:rPr>
              <a:t>вовлечение </a:t>
            </a:r>
            <a:r>
              <a:rPr lang="ru-RU" sz="1800" dirty="0">
                <a:solidFill>
                  <a:schemeClr val="bg1"/>
                </a:solidFill>
              </a:rPr>
              <a:t>– интерес к предлагаемым продуктам, и наконец - </a:t>
            </a:r>
            <a:r>
              <a:rPr lang="ru-RU" sz="1800" b="1" dirty="0">
                <a:solidFill>
                  <a:schemeClr val="bg1"/>
                </a:solidFill>
              </a:rPr>
              <a:t>увеличение объема </a:t>
            </a:r>
            <a:r>
              <a:rPr lang="ru-RU" sz="1800" b="1" dirty="0" smtClean="0">
                <a:solidFill>
                  <a:schemeClr val="bg1"/>
                </a:solidFill>
              </a:rPr>
              <a:t>продаж.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Пример товарной (продуктовой) рекламы.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37027"/>
            <a:ext cx="8215370" cy="520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Торговая реклама.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662832"/>
            <a:ext cx="7500938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algn="just">
              <a:spcBef>
                <a:spcPts val="1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Узкий, очень нацеленный охват </a:t>
            </a:r>
            <a:r>
              <a:rPr lang="ru-RU" dirty="0" smtClean="0">
                <a:solidFill>
                  <a:schemeClr val="bg1"/>
                </a:solidFill>
              </a:rPr>
              <a:t>– нам нужно охватить только тех, кто сейчас проявляет интерес к данной тематике.</a:t>
            </a:r>
          </a:p>
          <a:p>
            <a:pPr marL="274638" indent="-274638" algn="just">
              <a:spcBef>
                <a:spcPts val="1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Единичная частота </a:t>
            </a:r>
            <a:r>
              <a:rPr lang="ru-RU" dirty="0" smtClean="0">
                <a:solidFill>
                  <a:schemeClr val="bg1"/>
                </a:solidFill>
              </a:rPr>
              <a:t>– человек «в теме» заинтересуется с первого раза или не заинтересуется вовсе. Стоимость клика с первого показа в три раза ниже, чем со второго. </a:t>
            </a:r>
          </a:p>
          <a:p>
            <a:pPr marL="274638" indent="-274638" algn="just">
              <a:spcBef>
                <a:spcPts val="1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Четкие торговые предложения </a:t>
            </a:r>
            <a:r>
              <a:rPr lang="ru-RU" dirty="0" smtClean="0">
                <a:solidFill>
                  <a:schemeClr val="bg1"/>
                </a:solidFill>
              </a:rPr>
              <a:t>– стоимость, место продаж, доступные опции, реклама должна работать, как ценник:  «приходи покупай сейчас». </a:t>
            </a:r>
          </a:p>
          <a:p>
            <a:pPr marL="274638" indent="-274638" algn="just">
              <a:spcBef>
                <a:spcPts val="1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Стимулирование продаж </a:t>
            </a:r>
            <a:r>
              <a:rPr lang="ru-RU" dirty="0" smtClean="0">
                <a:solidFill>
                  <a:schemeClr val="bg1"/>
                </a:solidFill>
              </a:rPr>
              <a:t>через давление ценой, сроками, количеством и массовым спросом. </a:t>
            </a:r>
          </a:p>
          <a:p>
            <a:pPr marL="274638" indent="-274638" algn="just">
              <a:spcBef>
                <a:spcPts val="1000"/>
              </a:spcBef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Инструменты рекламы – медийная реклама,  контекстная реклама, оптимизация сайтов для поисковых машин – </a:t>
            </a:r>
            <a:r>
              <a:rPr lang="ru-RU" b="1" dirty="0" smtClean="0">
                <a:solidFill>
                  <a:schemeClr val="bg1"/>
                </a:solidFill>
              </a:rPr>
              <a:t>наша аудитория «разогрета»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274638" indent="-274638" algn="just">
              <a:spcBef>
                <a:spcPts val="1000"/>
              </a:spcBef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Критерии эффективности рекламы - </a:t>
            </a:r>
            <a:r>
              <a:rPr lang="ru-RU" b="1" dirty="0" smtClean="0">
                <a:solidFill>
                  <a:schemeClr val="bg1"/>
                </a:solidFill>
              </a:rPr>
              <a:t>увеличение объема продаж.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Пример торговой рекламы.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Picture 8" descr="C:\Users\User\Desktop\Ветра нет_продукт_0,43-0,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429625" cy="5189538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14348" y="642918"/>
            <a:ext cx="7929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Сколько купить трафика?</a:t>
            </a:r>
          </a:p>
          <a:p>
            <a:pPr marL="514350" indent="-514350" algn="ctr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Используем калькулятор таргетинга на </a:t>
            </a:r>
            <a:r>
              <a:rPr lang="en-US" sz="2800" dirty="0" smtClean="0">
                <a:solidFill>
                  <a:schemeClr val="bg1"/>
                </a:solidFill>
              </a:rPr>
              <a:t>Mail.ru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  <a:hlinkClick r:id="rId3"/>
            </a:endParaRPr>
          </a:p>
          <a:p>
            <a:pPr marL="514350" indent="-514350" algn="ctr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hlinkClick r:id="rId3"/>
              </a:rPr>
              <a:t>http://corp.mail.ru/adv/target_calc.htm</a:t>
            </a:r>
            <a:endParaRPr lang="en-US" sz="2800" dirty="0" smtClean="0">
              <a:solidFill>
                <a:srgbClr val="003399"/>
              </a:solidFill>
            </a:endParaRPr>
          </a:p>
        </p:txBody>
      </p:sp>
      <p:pic>
        <p:nvPicPr>
          <p:cNvPr id="4" name="Рисунок 5" descr="калькулятор_таргетинг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85798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2214554"/>
            <a:ext cx="86439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Расчёт:</a:t>
            </a:r>
          </a:p>
          <a:p>
            <a:pPr marL="361950" indent="-361950" algn="ctr">
              <a:spcBef>
                <a:spcPct val="50000"/>
              </a:spcBef>
            </a:pPr>
            <a:endParaRPr lang="ru-RU" sz="2400" dirty="0" smtClean="0">
              <a:solidFill>
                <a:schemeClr val="bg1"/>
              </a:solidFill>
              <a:cs typeface="Arial" charset="0"/>
            </a:endParaRPr>
          </a:p>
          <a:p>
            <a:pPr marL="361950" indent="-361950" algn="ctr"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Посетители * Частота показов = необходимое количество показов.</a:t>
            </a:r>
          </a:p>
          <a:p>
            <a:pPr marL="361950" indent="-361950" algn="ctr">
              <a:spcBef>
                <a:spcPct val="50000"/>
              </a:spcBef>
            </a:pPr>
            <a:endParaRPr lang="ru-RU" sz="2000" dirty="0" smtClean="0">
              <a:solidFill>
                <a:schemeClr val="bg1"/>
              </a:solidFill>
              <a:cs typeface="Arial" charset="0"/>
            </a:endParaRPr>
          </a:p>
          <a:p>
            <a:pPr marL="361950" indent="-361950" algn="ctr"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Показы / 1000 * прайсовую стоимость * сезонный коэффициент = 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стоимость рекламной кампании.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71414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Инструмент анализа рекламы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RB.MAIL.RU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8715436" cy="480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1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3714752"/>
            <a:ext cx="9144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algn="ctr" defTabSz="406400"/>
            <a:r>
              <a:rPr lang="ru-RU" sz="4500" dirty="0">
                <a:solidFill>
                  <a:srgbClr val="FFFFFF"/>
                </a:solidFill>
              </a:rPr>
              <a:t>Спасибо! Ваши вопросы?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5643578"/>
            <a:ext cx="9144000" cy="10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algn="ctr" defTabSz="406400"/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endParaRPr lang="ru-RU" sz="1600" b="1" dirty="0">
              <a:solidFill>
                <a:srgbClr val="FFFFFF"/>
              </a:solidFill>
            </a:endParaRPr>
          </a:p>
          <a:p>
            <a:pPr algn="ctr" defTabSz="406400"/>
            <a:r>
              <a:rPr lang="ru-RU" sz="1600" b="1" dirty="0">
                <a:solidFill>
                  <a:srgbClr val="FFFFFF"/>
                </a:solidFill>
              </a:rPr>
              <a:t> ул. </a:t>
            </a:r>
            <a:r>
              <a:rPr lang="ru-RU" sz="1600" b="1" dirty="0" smtClean="0">
                <a:solidFill>
                  <a:srgbClr val="FFFFFF"/>
                </a:solidFill>
              </a:rPr>
              <a:t>Социалистическая, 74, левая башня, 15 этаж, офис 5.</a:t>
            </a:r>
          </a:p>
          <a:p>
            <a:pPr algn="ctr" defTabSz="406400"/>
            <a:r>
              <a:rPr lang="ru-RU" sz="1600" b="1" dirty="0" smtClean="0">
                <a:solidFill>
                  <a:srgbClr val="FFFFFF"/>
                </a:solidFill>
              </a:rPr>
              <a:t>Тел: (863) 268-90-20</a:t>
            </a:r>
          </a:p>
          <a:p>
            <a:pPr algn="ctr" defTabSz="406400"/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0" y="478632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schemeClr val="bg1"/>
                </a:solidFill>
              </a:rPr>
              <a:t>Анастасия </a:t>
            </a:r>
            <a:r>
              <a:rPr lang="ru-RU" sz="2200" b="1" dirty="0" err="1" smtClean="0">
                <a:solidFill>
                  <a:schemeClr val="bg1"/>
                </a:solidFill>
              </a:rPr>
              <a:t>Бабичева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200" dirty="0" smtClean="0">
                <a:solidFill>
                  <a:schemeClr val="bg1"/>
                </a:solidFill>
              </a:rPr>
              <a:t>Руководитель филиала  </a:t>
            </a:r>
            <a:r>
              <a:rPr lang="ru-RU" sz="2200" b="1" dirty="0" smtClean="0">
                <a:solidFill>
                  <a:schemeClr val="bg1"/>
                </a:solidFill>
              </a:rPr>
              <a:t>Mail.Ru </a:t>
            </a:r>
            <a:r>
              <a:rPr lang="ru-RU" sz="2200" b="1" dirty="0" err="1" smtClean="0">
                <a:solidFill>
                  <a:schemeClr val="bg1"/>
                </a:solidFill>
              </a:rPr>
              <a:t>Group</a:t>
            </a:r>
            <a:r>
              <a:rPr lang="ru-RU" sz="2200" dirty="0" smtClean="0">
                <a:solidFill>
                  <a:schemeClr val="bg1"/>
                </a:solidFill>
              </a:rPr>
              <a:t> в </a:t>
            </a:r>
            <a:r>
              <a:rPr lang="ru-RU" sz="2200" dirty="0" smtClean="0">
                <a:solidFill>
                  <a:schemeClr val="bg1"/>
                </a:solidFill>
              </a:rPr>
              <a:t>Ростове-на-Дону.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14348" y="714356"/>
            <a:ext cx="7411335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1857364"/>
            <a:ext cx="83582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</a:t>
            </a:r>
            <a:r>
              <a:rPr lang="en-US" sz="3200" dirty="0" smtClean="0">
                <a:solidFill>
                  <a:schemeClr val="bg1"/>
                </a:solidFill>
              </a:rPr>
              <a:t>ail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>
                <a:solidFill>
                  <a:schemeClr val="bg1"/>
                </a:solidFill>
              </a:rPr>
              <a:t>ru Group </a:t>
            </a:r>
            <a:r>
              <a:rPr lang="ru-RU" sz="3200" dirty="0" smtClean="0">
                <a:solidFill>
                  <a:schemeClr val="bg1"/>
                </a:solidFill>
              </a:rPr>
              <a:t>представлена проектами: </a:t>
            </a:r>
          </a:p>
          <a:p>
            <a:pPr algn="ctr">
              <a:buFont typeface="Arial" charset="0"/>
              <a:buNone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Mail.ru</a:t>
            </a:r>
            <a:r>
              <a:rPr lang="ru-RU" sz="3200" dirty="0" smtClean="0">
                <a:solidFill>
                  <a:schemeClr val="bg1"/>
                </a:solidFill>
              </a:rPr>
              <a:t>, Одноклассники, </a:t>
            </a:r>
            <a:r>
              <a:rPr lang="en-US" sz="3200" dirty="0" smtClean="0">
                <a:solidFill>
                  <a:schemeClr val="bg1"/>
                </a:solidFill>
              </a:rPr>
              <a:t>ICQ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Font typeface="Arial" charset="0"/>
              <a:buNone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Более 1 миллиона посетителей из Ростова-на-Дону!</a:t>
            </a:r>
          </a:p>
          <a:p>
            <a:pPr marL="361950" indent="-361950" algn="ctr">
              <a:spcBef>
                <a:spcPct val="50000"/>
              </a:spcBef>
            </a:pP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Социальная сеть «Одноклассники».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628062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52863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Более 461 381 посетителей в Ростове-на-Дону на главной странице профиля в неделю. 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  <a:hlinkClick r:id="rId3"/>
              </a:rPr>
              <a:t>www.mail.ru</a:t>
            </a:r>
            <a:endParaRPr lang="ru-RU" sz="2400" b="1" dirty="0" smtClean="0">
              <a:solidFill>
                <a:schemeClr val="bg1"/>
              </a:solidFill>
              <a:cs typeface="Arial" charset="0"/>
            </a:endParaRPr>
          </a:p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55721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Более  450 686 посетителей на главной странице сайта в неделю.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87831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  <a:hlinkClick r:id="rId3"/>
              </a:rPr>
              <a:t>Почта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  <a:hlinkClick r:id="rId3"/>
              </a:rPr>
              <a:t>@mail.ru</a:t>
            </a:r>
            <a:endParaRPr lang="ru-RU" sz="2400" b="1" dirty="0" smtClean="0">
              <a:solidFill>
                <a:schemeClr val="bg1"/>
              </a:solidFill>
              <a:cs typeface="Arial" charset="0"/>
            </a:endParaRPr>
          </a:p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55721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Более 404 454 посетителей в Почте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@mail.ru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в неделю.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8786842" cy="39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Социальная сеть Мой 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Мир.</a:t>
            </a:r>
            <a:endParaRPr lang="ru-RU" sz="2400" b="1" dirty="0" smtClean="0">
              <a:solidFill>
                <a:schemeClr val="bg1"/>
              </a:solidFill>
              <a:cs typeface="Arial" charset="0"/>
            </a:endParaRPr>
          </a:p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56435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Более 190 136 посетителей из Ростова-на-Дону в неделю.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690" y="1428736"/>
            <a:ext cx="8679028" cy="39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Мессенджер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ICQ.</a:t>
            </a:r>
            <a:endParaRPr lang="ru-RU" sz="2400" b="1" dirty="0" smtClean="0">
              <a:solidFill>
                <a:schemeClr val="bg1"/>
              </a:solidFill>
              <a:cs typeface="Arial" charset="0"/>
            </a:endParaRPr>
          </a:p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592933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Более 44 358 пользователей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ICQ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из Ростова-на-Дону в неделю.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5429288" cy="43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Простые таргетинги.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2132856"/>
            <a:ext cx="75009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География: </a:t>
            </a:r>
            <a:r>
              <a:rPr lang="ru-RU" dirty="0" smtClean="0">
                <a:solidFill>
                  <a:schemeClr val="bg1"/>
                </a:solidFill>
              </a:rPr>
              <a:t>зачем показывать рекламу в Краснодаре, если бизнес обслуживает только Ростов?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Частота: </a:t>
            </a:r>
            <a:r>
              <a:rPr lang="ru-RU" dirty="0" smtClean="0">
                <a:solidFill>
                  <a:schemeClr val="bg1"/>
                </a:solidFill>
              </a:rPr>
              <a:t>сколько раз нужно показать рекламу человеку, чтобы она сработала?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Время и день недели: </a:t>
            </a:r>
            <a:r>
              <a:rPr lang="ru-RU" dirty="0" smtClean="0">
                <a:solidFill>
                  <a:schemeClr val="bg1"/>
                </a:solidFill>
              </a:rPr>
              <a:t>ваш сайт работает круглосуточно, а компания? Кто ответит на звонки в офис?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051720" y="5192032"/>
            <a:ext cx="69127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Простые таргетинги сегодня используются в 100% компаний. </a:t>
            </a:r>
            <a:r>
              <a:rPr lang="en-US" dirty="0">
                <a:solidFill>
                  <a:schemeClr val="bg1"/>
                </a:solidFill>
              </a:rPr>
              <a:t>Mail.ru </a:t>
            </a:r>
            <a:r>
              <a:rPr lang="ru-RU" dirty="0">
                <a:solidFill>
                  <a:schemeClr val="bg1"/>
                </a:solidFill>
              </a:rPr>
              <a:t>не берет никакой наценки за их использование – вы покупаете только ту аудиторию, которая вам нужна. Простые таргетинги очень действенны, их использование увеличивает эффективность рекламы в разы.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Виды 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рекламы.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536" y="5157192"/>
            <a:ext cx="84249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Каждому виду рекламы соответствует свой набор рекламных инструментов. Несоответствие используемых инструментов и целей рекламы приводит к отрицательным результатам. В интернете ошибиться с выбором рекламных инструментов намного проще, чем в традиционных медиа, потому что </a:t>
            </a:r>
            <a:r>
              <a:rPr lang="ru-RU" b="1" dirty="0">
                <a:solidFill>
                  <a:schemeClr val="bg1"/>
                </a:solidFill>
              </a:rPr>
              <a:t>реклама в интернете намного более разнообразна.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9552" y="2204864"/>
            <a:ext cx="789007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Имиджевая реклама/брендинг </a:t>
            </a:r>
            <a:r>
              <a:rPr lang="ru-RU" sz="1800" dirty="0">
                <a:solidFill>
                  <a:schemeClr val="bg1"/>
                </a:solidFill>
              </a:rPr>
              <a:t>(продвижение идеи, бренда, торговой марки</a:t>
            </a:r>
            <a:r>
              <a:rPr lang="ru-RU" sz="1800" dirty="0" smtClean="0">
                <a:solidFill>
                  <a:schemeClr val="bg1"/>
                </a:solidFill>
              </a:rPr>
              <a:t>).</a:t>
            </a:r>
            <a:endParaRPr lang="ru-RU" sz="1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Товарная/продуктовая реклама </a:t>
            </a:r>
            <a:r>
              <a:rPr lang="ru-RU" sz="1800" dirty="0">
                <a:solidFill>
                  <a:schemeClr val="bg1"/>
                </a:solidFill>
              </a:rPr>
              <a:t>(продвижение продукта или продуктовой линейки</a:t>
            </a:r>
            <a:r>
              <a:rPr lang="ru-RU" sz="1800" dirty="0" smtClean="0">
                <a:solidFill>
                  <a:schemeClr val="bg1"/>
                </a:solidFill>
              </a:rPr>
              <a:t>). </a:t>
            </a:r>
            <a:endParaRPr lang="ru-RU" sz="1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Торговая реклама </a:t>
            </a:r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800" dirty="0">
                <a:solidFill>
                  <a:schemeClr val="bg1"/>
                </a:solidFill>
              </a:rPr>
              <a:t>реклама торгового предложения</a:t>
            </a:r>
            <a:r>
              <a:rPr lang="ru-RU" sz="1800" dirty="0" smtClean="0">
                <a:solidFill>
                  <a:schemeClr val="bg1"/>
                </a:solidFill>
              </a:rPr>
              <a:t>).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 cop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Тема Offic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Pages>0</Pages>
  <Words>717</Words>
  <Characters>0</Characters>
  <Application>Microsoft Office PowerPoint</Application>
  <PresentationFormat>Экран (4:3)</PresentationFormat>
  <Lines>0</Lines>
  <Paragraphs>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Тема Office copy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a.babicheva</cp:lastModifiedBy>
  <cp:revision>628</cp:revision>
  <dcterms:modified xsi:type="dcterms:W3CDTF">2011-11-01T11:30:43Z</dcterms:modified>
</cp:coreProperties>
</file>